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Montserrat Ultra-Bold" charset="1" panose="00000900000000000000"/>
      <p:regular r:id="rId19"/>
    </p:embeddedFont>
    <p:embeddedFont>
      <p:font typeface="Montserrat Bold" charset="1" panose="00000800000000000000"/>
      <p:regular r:id="rId20"/>
    </p:embeddedFont>
    <p:embeddedFont>
      <p:font typeface="Amsterdam Four" charset="1" panose="02000500000000000000"/>
      <p:regular r:id="rId21"/>
    </p:embeddedFont>
    <p:embeddedFont>
      <p:font typeface="Montserrat" charset="1" panose="00000500000000000000"/>
      <p:regular r:id="rId22"/>
    </p:embeddedFont>
    <p:embeddedFont>
      <p:font typeface="Montserrat Bold Italics" charset="1" panose="000008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20241" y="4105193"/>
            <a:ext cx="17047518" cy="3095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2"/>
              </a:lnSpc>
            </a:pPr>
            <a:r>
              <a:rPr lang="en-US" b="true" sz="27003" spc="-270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mandatory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076325"/>
            <a:ext cx="4309525" cy="520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9"/>
              </a:lnSpc>
            </a:pPr>
            <a:r>
              <a:rPr lang="en-US" sz="2099" spc="-125" b="true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Nikita Patrick-Thomas, NCC</a:t>
            </a:r>
          </a:p>
          <a:p>
            <a:pPr algn="l">
              <a:lnSpc>
                <a:spcPts val="2099"/>
              </a:lnSpc>
            </a:pPr>
            <a:r>
              <a:rPr lang="en-US" b="true" sz="2099" spc="-12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PCHS Counselor</a:t>
            </a:r>
          </a:p>
        </p:txBody>
      </p:sp>
      <p:sp>
        <p:nvSpPr>
          <p:cNvPr name="TextBox 4" id="4"/>
          <p:cNvSpPr txBox="true"/>
          <p:nvPr/>
        </p:nvSpPr>
        <p:spPr>
          <a:xfrm rot="-263831">
            <a:off x="3043199" y="4048448"/>
            <a:ext cx="12243792" cy="2007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378"/>
              </a:lnSpc>
            </a:pPr>
            <a:r>
              <a:rPr lang="en-US" sz="11698" spc="-233">
                <a:solidFill>
                  <a:srgbClr val="FF3131"/>
                </a:solidFill>
                <a:latin typeface="Amsterdam Four"/>
                <a:ea typeface="Amsterdam Four"/>
                <a:cs typeface="Amsterdam Four"/>
                <a:sym typeface="Amsterdam Four"/>
              </a:rPr>
              <a:t>Reporting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51730" y="3367782"/>
            <a:ext cx="5625724" cy="5625724"/>
          </a:xfrm>
          <a:custGeom>
            <a:avLst/>
            <a:gdLst/>
            <a:ahLst/>
            <a:cxnLst/>
            <a:rect r="r" b="b" t="t" l="l"/>
            <a:pathLst>
              <a:path h="5625724" w="5625724">
                <a:moveTo>
                  <a:pt x="0" y="0"/>
                </a:moveTo>
                <a:lnTo>
                  <a:pt x="5625724" y="0"/>
                </a:lnTo>
                <a:lnTo>
                  <a:pt x="5625724" y="5625723"/>
                </a:lnTo>
                <a:lnTo>
                  <a:pt x="0" y="5625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388968"/>
            <a:ext cx="11314212" cy="205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who is a </a:t>
            </a:r>
          </a:p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mandatory reporter?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610024"/>
            <a:ext cx="8958396" cy="2966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23"/>
              </a:lnSpc>
            </a:pPr>
            <a:r>
              <a:rPr lang="en-US" sz="2423" spc="-48" b="true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 Alabama, school employees are mandated reporters.</a:t>
            </a:r>
          </a:p>
          <a:p>
            <a:pPr algn="l">
              <a:lnSpc>
                <a:spcPts val="2423"/>
              </a:lnSpc>
            </a:pPr>
          </a:p>
          <a:p>
            <a:pPr algn="just">
              <a:lnSpc>
                <a:spcPts val="2423"/>
              </a:lnSpc>
            </a:pPr>
            <a:r>
              <a:rPr lang="en-US" sz="2423" spc="-48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Teachers, counselors, administrators, coaches, nurses, and other school personnel have a personal responsibility to report suspected child abuse or neglect.</a:t>
            </a:r>
          </a:p>
          <a:p>
            <a:pPr algn="just">
              <a:lnSpc>
                <a:spcPts val="2423"/>
              </a:lnSpc>
            </a:pPr>
          </a:p>
          <a:p>
            <a:pPr algn="l">
              <a:lnSpc>
                <a:spcPts val="2423"/>
              </a:lnSpc>
            </a:pPr>
            <a:r>
              <a:rPr lang="en-US" sz="2423" spc="-48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Reporting it to the counselor does not transfer your responsibility to the counselor.</a:t>
            </a:r>
          </a:p>
          <a:p>
            <a:pPr algn="just">
              <a:lnSpc>
                <a:spcPts val="3942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29255" y="1552091"/>
            <a:ext cx="9690551" cy="6460367"/>
          </a:xfrm>
          <a:custGeom>
            <a:avLst/>
            <a:gdLst/>
            <a:ahLst/>
            <a:cxnLst/>
            <a:rect r="r" b="b" t="t" l="l"/>
            <a:pathLst>
              <a:path h="6460367" w="9690551">
                <a:moveTo>
                  <a:pt x="0" y="0"/>
                </a:moveTo>
                <a:lnTo>
                  <a:pt x="9690550" y="0"/>
                </a:lnTo>
                <a:lnTo>
                  <a:pt x="9690550" y="6460367"/>
                </a:lnTo>
                <a:lnTo>
                  <a:pt x="0" y="64603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58996" y="4403408"/>
            <a:ext cx="6553606" cy="2313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5600" spc="-392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suspect → report; you do not investigate or prove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8996" y="7221538"/>
            <a:ext cx="7017382" cy="1892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spc="-4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You do not need proof that abuse or neglect occurred. </a:t>
            </a:r>
          </a:p>
          <a:p>
            <a:pPr algn="l">
              <a:lnSpc>
                <a:spcPts val="2499"/>
              </a:lnSpc>
            </a:pPr>
            <a:r>
              <a:rPr lang="en-US" sz="2499" spc="-4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If you have reasonable cause to suspect a child may be experiencing abuse or neglect, your responsibility is to report the concern—not determine whether the allegation is true.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45484" y="1445562"/>
            <a:ext cx="7644408" cy="205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672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your </a:t>
            </a:r>
          </a:p>
          <a:p>
            <a:pPr algn="l">
              <a:lnSpc>
                <a:spcPts val="7680"/>
              </a:lnSpc>
            </a:pPr>
            <a:r>
              <a:rPr lang="en-US" sz="9600" spc="-672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responsibility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889053" y="1066800"/>
            <a:ext cx="1768402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99"/>
              </a:lnSpc>
            </a:pPr>
            <a:r>
              <a:rPr lang="en-US" sz="1599" spc="-95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09 May, 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41413" y="8371220"/>
            <a:ext cx="6066234" cy="32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9"/>
              </a:lnSpc>
              <a:spcBef>
                <a:spcPct val="0"/>
              </a:spcBef>
            </a:pPr>
            <a:r>
              <a:rPr lang="en-US" b="true" sz="2499" i="true" spc="-49">
                <a:solidFill>
                  <a:srgbClr val="1E1E1E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Recognize</a:t>
            </a:r>
            <a:r>
              <a:rPr lang="en-US" b="true" sz="2499" i="true" spc="-49">
                <a:solidFill>
                  <a:srgbClr val="1E1E1E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. Respond. Report. Support.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37134" y="1438099"/>
            <a:ext cx="7447089" cy="4964726"/>
          </a:xfrm>
          <a:custGeom>
            <a:avLst/>
            <a:gdLst/>
            <a:ahLst/>
            <a:cxnLst/>
            <a:rect r="r" b="b" t="t" l="l"/>
            <a:pathLst>
              <a:path h="4964726" w="7447089">
                <a:moveTo>
                  <a:pt x="0" y="0"/>
                </a:moveTo>
                <a:lnTo>
                  <a:pt x="7447090" y="0"/>
                </a:lnTo>
                <a:lnTo>
                  <a:pt x="7447090" y="4964726"/>
                </a:lnTo>
                <a:lnTo>
                  <a:pt x="0" y="49647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78941" y="1051034"/>
            <a:ext cx="7937004" cy="205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recognizing </a:t>
            </a:r>
          </a:p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physical abuse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68969" y="3893132"/>
            <a:ext cx="8172008" cy="1263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spc="-4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Physical abuse may leave visible injuries, but the explanation, pattern, or student’s behavior may be just as important as the injury itself. Look for changes and inconsistencies—not just bruises.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71646" y="7637799"/>
            <a:ext cx="4504073" cy="868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299" spc="-45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Bruises, burns, welts, fractures, or injuries in unusual locations or at different stages of healing.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400113" y="7637799"/>
            <a:ext cx="4394135" cy="1113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2199" spc="-43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The explanation doesn’t match the injury, changes over time, or seems inconsistent with the student’s age or development.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1646" y="7066013"/>
            <a:ext cx="4231664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b="true" sz="1799" spc="-3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UNEXPLAINED INJURIES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00113" y="7066013"/>
            <a:ext cx="4231664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b="true" sz="1799" spc="-3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INCONSISTENT EXPLANATIONS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774778" y="7637799"/>
            <a:ext cx="4833887" cy="1389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2199" spc="-43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Fear of going home, flinching at touch, sudden withdrawal, unusual aggression, anxiety, or wearing clothing that repeatedly conceals injuries.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774778" y="7122547"/>
            <a:ext cx="4231664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b="true" sz="1799" spc="-3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BEHAVIORAL CUES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8917" y="1913316"/>
            <a:ext cx="8855083" cy="5903389"/>
          </a:xfrm>
          <a:custGeom>
            <a:avLst/>
            <a:gdLst/>
            <a:ahLst/>
            <a:cxnLst/>
            <a:rect r="r" b="b" t="t" l="l"/>
            <a:pathLst>
              <a:path h="5903389" w="8855083">
                <a:moveTo>
                  <a:pt x="0" y="0"/>
                </a:moveTo>
                <a:lnTo>
                  <a:pt x="8855083" y="0"/>
                </a:lnTo>
                <a:lnTo>
                  <a:pt x="8855083" y="5903389"/>
                </a:lnTo>
                <a:lnTo>
                  <a:pt x="0" y="5903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775490" y="1595453"/>
            <a:ext cx="6544565" cy="205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recognizing neglect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75490" y="3839211"/>
            <a:ext cx="7483810" cy="1304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2599" spc="-5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Neglect may be less obvious than physical abuse. Look for persistent patterns suggesting that a child's basic needs for care, supervision, health, or safety are not being met.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775490" y="5844302"/>
            <a:ext cx="7166733" cy="49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999" spc="-3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Persistent hunger, poor hygiene, inappropriate clothing, significant weight loss, or lack of adequate shelter.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775490" y="5446157"/>
            <a:ext cx="5967006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1799"/>
              </a:lnSpc>
              <a:buFont typeface="Arial"/>
              <a:buChar char="•"/>
            </a:pPr>
            <a:r>
              <a:rPr lang="en-US" b="true" sz="1799" spc="-3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BASIC NEEDS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75490" y="6962094"/>
            <a:ext cx="7166733" cy="746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999" spc="-3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Untreated injuries or illness, needed medical/dental care not provided, or necessary medications or assistive devices unavailable.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75490" y="6583000"/>
            <a:ext cx="5967006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1799"/>
              </a:lnSpc>
              <a:buFont typeface="Arial"/>
              <a:buChar char="•"/>
            </a:pPr>
            <a:r>
              <a:rPr lang="en-US" b="true" sz="1799" spc="-3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MEDICAL &amp; PERSONAL CARE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75490" y="8268726"/>
            <a:ext cx="7166733" cy="746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999" spc="-3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Frequently left without appropriate supervision, unsafe living conditions, or repeated situations that place the child at risk.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75490" y="7854805"/>
            <a:ext cx="5967006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1799"/>
              </a:lnSpc>
              <a:buFont typeface="Arial"/>
              <a:buChar char="•"/>
            </a:pPr>
            <a:r>
              <a:rPr lang="en-US" b="true" sz="1799" spc="-3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SUPERVISION &amp; SAFETY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128479" y="1830864"/>
            <a:ext cx="9690551" cy="6460367"/>
          </a:xfrm>
          <a:custGeom>
            <a:avLst/>
            <a:gdLst/>
            <a:ahLst/>
            <a:cxnLst/>
            <a:rect r="r" b="b" t="t" l="l"/>
            <a:pathLst>
              <a:path h="6460367" w="9690551">
                <a:moveTo>
                  <a:pt x="0" y="0"/>
                </a:moveTo>
                <a:lnTo>
                  <a:pt x="9690550" y="0"/>
                </a:lnTo>
                <a:lnTo>
                  <a:pt x="9690550" y="6460367"/>
                </a:lnTo>
                <a:lnTo>
                  <a:pt x="0" y="64603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94016"/>
            <a:ext cx="7099779" cy="303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recognizing emotional abuse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203227"/>
            <a:ext cx="7099779" cy="1113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2199" spc="-43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Emotional abuse may not leave visible injuries. Watch for significant or persistent changes in a student’s behavior, emotional well-being, relationships, or sense of self-worth.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5996609"/>
            <a:ext cx="6824754" cy="49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999" spc="-3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Withdrawal, depression, anxiety, extreme fearfulness, aggression, or sudden changes in personality.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7243615"/>
            <a:ext cx="6824754" cy="49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999" spc="-3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Persistent humiliation, threats, intimidation, rejection, belittling, or being made to feel unwanted or worthless.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464853"/>
            <a:ext cx="6824754" cy="746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999" spc="-3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Sudden decline in grades, frequent absences, isolation from peers, difficulty concentrating, excessive need for approval, or fear of making mistakes.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538385"/>
            <a:ext cx="5682274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1799"/>
              </a:lnSpc>
              <a:buFont typeface="Arial"/>
              <a:buChar char="•"/>
            </a:pPr>
            <a:r>
              <a:rPr lang="en-US" b="true" sz="1799" spc="-3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EMOTIONAL &amp; BEHAVIORAL CHANGES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751239"/>
            <a:ext cx="5682274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1799"/>
              </a:lnSpc>
              <a:buFont typeface="Arial"/>
              <a:buChar char="•"/>
            </a:pPr>
            <a:r>
              <a:rPr lang="en-US" b="true" sz="1799" spc="-3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WORDS &amp; TREATMENT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8064536"/>
            <a:ext cx="5682274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1799"/>
              </a:lnSpc>
              <a:buFont typeface="Arial"/>
              <a:buChar char="•"/>
            </a:pPr>
            <a:r>
              <a:rPr lang="en-US" b="true" sz="1799" spc="-35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CHANGES AT SCHOOL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72425" y="412927"/>
            <a:ext cx="10576003" cy="5605862"/>
          </a:xfrm>
          <a:custGeom>
            <a:avLst/>
            <a:gdLst/>
            <a:ahLst/>
            <a:cxnLst/>
            <a:rect r="r" b="b" t="t" l="l"/>
            <a:pathLst>
              <a:path h="5605862" w="10576003">
                <a:moveTo>
                  <a:pt x="0" y="0"/>
                </a:moveTo>
                <a:lnTo>
                  <a:pt x="10576003" y="0"/>
                </a:lnTo>
                <a:lnTo>
                  <a:pt x="10576003" y="5605863"/>
                </a:lnTo>
                <a:lnTo>
                  <a:pt x="0" y="56058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2886" r="0" b="-1288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47599" y="6708259"/>
            <a:ext cx="10596166" cy="205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sexual abuse &amp; exploitation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75682" y="6595229"/>
            <a:ext cx="7366541" cy="1971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99"/>
              </a:lnSpc>
            </a:pPr>
            <a:r>
              <a:rPr lang="en-US" sz="2699" spc="-53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Sexual abuse and exploitation may involve physical contact, grooming, coercion, sexual communication, images, or online activity. </a:t>
            </a:r>
          </a:p>
          <a:p>
            <a:pPr algn="l">
              <a:lnSpc>
                <a:spcPts val="2699"/>
              </a:lnSpc>
            </a:pPr>
          </a:p>
          <a:p>
            <a:pPr algn="l">
              <a:lnSpc>
                <a:spcPts val="2499"/>
              </a:lnSpc>
            </a:pPr>
            <a:r>
              <a:rPr lang="en-US" sz="2499" spc="-4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A student may disclose directly—or show behavioral changes that raise concern.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10909" y="1859436"/>
            <a:ext cx="6954266" cy="1764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9"/>
              </a:lnSpc>
            </a:pPr>
            <a:r>
              <a:rPr lang="en-US" sz="4599" spc="-9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what to say, what not to say, and avoiding promises of secrecy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98886" y="732899"/>
            <a:ext cx="4857943" cy="303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when a student discloses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0640" y="4442452"/>
            <a:ext cx="7865054" cy="5033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DO — Listen &amp; Support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Say things like: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“I’m glad you told me.”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“Thank you for trusting me.”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“I’m listening.”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“You did the right thing by telling someone.”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“I may need to share this with someone who can help keep you safe.”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721600" y="4611679"/>
            <a:ext cx="7119491" cy="3909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DON'T — Investigate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Avoid: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“Are you sure?”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“Why didn't you tell someone sooner?”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“What exactly did he/she do next?”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“Who else knows?”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32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“I promise I won't tell anyone.”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708659" y="1765760"/>
            <a:ext cx="7659955" cy="1263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spc="-4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Your responsibility is to report reasonable suspicion—not build a case. Asking unnecessary questions can interfere with a child’s disclosure and the investigation that follows.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235178"/>
            <a:ext cx="6006888" cy="205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report vs investigate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46900" y="3996494"/>
            <a:ext cx="7630567" cy="3789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REPORT — Your Job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DO: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Listen calmly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Allow the student to speak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Document what was said as accurately as possible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Report promptly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Follow required reporting procedures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Continue supporting the student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654103" y="3996494"/>
            <a:ext cx="6288120" cy="4265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INVESTIGATE — Not Your Job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DON'T: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Interrogate the student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Ask leading or repeated questions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Interview other students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Confront the alleged offender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Call home to “get their side”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 spc="-270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Try to determine whether the student is telling the truth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62929" y="480445"/>
            <a:ext cx="10342265" cy="6032988"/>
          </a:xfrm>
          <a:custGeom>
            <a:avLst/>
            <a:gdLst/>
            <a:ahLst/>
            <a:cxnLst/>
            <a:rect r="r" b="b" t="t" l="l"/>
            <a:pathLst>
              <a:path h="6032988" w="10342265">
                <a:moveTo>
                  <a:pt x="0" y="0"/>
                </a:moveTo>
                <a:lnTo>
                  <a:pt x="10342265" y="0"/>
                </a:lnTo>
                <a:lnTo>
                  <a:pt x="10342265" y="6032988"/>
                </a:lnTo>
                <a:lnTo>
                  <a:pt x="0" y="6032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6884908"/>
            <a:ext cx="10596166" cy="205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“I told the counselor.”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58022" y="6820776"/>
            <a:ext cx="8984202" cy="2835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99"/>
              </a:lnSpc>
            </a:pPr>
            <a:r>
              <a:rPr lang="en-US" sz="2499" spc="-4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Telling the counselor does not automatically transfer your reporting responsibility.</a:t>
            </a:r>
          </a:p>
          <a:p>
            <a:pPr algn="just">
              <a:lnSpc>
                <a:spcPts val="2499"/>
              </a:lnSpc>
            </a:pPr>
            <a:r>
              <a:rPr lang="en-US" sz="2499" spc="-4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 If a student discloses suspected abuse or neglect to you, you are a mandated reporter too. The counselor can support you through the process—but should not simply become the reporter because you passed along the information.</a:t>
            </a:r>
          </a:p>
          <a:p>
            <a:pPr algn="just">
              <a:lnSpc>
                <a:spcPts val="2499"/>
              </a:lnSpc>
            </a:pPr>
          </a:p>
          <a:p>
            <a:pPr algn="just">
              <a:lnSpc>
                <a:spcPts val="249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974305" y="2496179"/>
            <a:ext cx="8708541" cy="5225125"/>
          </a:xfrm>
          <a:custGeom>
            <a:avLst/>
            <a:gdLst/>
            <a:ahLst/>
            <a:cxnLst/>
            <a:rect r="r" b="b" t="t" l="l"/>
            <a:pathLst>
              <a:path h="5225125" w="8708541">
                <a:moveTo>
                  <a:pt x="0" y="0"/>
                </a:moveTo>
                <a:lnTo>
                  <a:pt x="8708541" y="0"/>
                </a:lnTo>
                <a:lnTo>
                  <a:pt x="8708541" y="5225125"/>
                </a:lnTo>
                <a:lnTo>
                  <a:pt x="0" y="5225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9072" y="2006282"/>
            <a:ext cx="7916461" cy="205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9600" spc="-960" b="true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confidentiality after a report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39334" y="4907825"/>
            <a:ext cx="8175936" cy="4619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8"/>
              </a:lnSpc>
              <a:spcBef>
                <a:spcPct val="0"/>
              </a:spcBef>
            </a:pPr>
            <a:r>
              <a:rPr lang="en-US" b="true" sz="2638" spc="-52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NEED-TO-KNOW ONLY</a:t>
            </a:r>
          </a:p>
          <a:p>
            <a:pPr algn="ctr">
              <a:lnSpc>
                <a:spcPts val="2638"/>
              </a:lnSpc>
              <a:spcBef>
                <a:spcPct val="0"/>
              </a:spcBef>
            </a:pPr>
            <a:r>
              <a:rPr lang="en-US" sz="2638" spc="-52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 Share information only with appropriate personnel who need it to protect or support the student.</a:t>
            </a:r>
          </a:p>
          <a:p>
            <a:pPr algn="ctr">
              <a:lnSpc>
                <a:spcPts val="2638"/>
              </a:lnSpc>
              <a:spcBef>
                <a:spcPct val="0"/>
              </a:spcBef>
            </a:pPr>
          </a:p>
          <a:p>
            <a:pPr algn="ctr">
              <a:lnSpc>
                <a:spcPts val="2638"/>
              </a:lnSpc>
              <a:spcBef>
                <a:spcPct val="0"/>
              </a:spcBef>
            </a:pPr>
            <a:r>
              <a:rPr lang="en-US" b="true" sz="2638" spc="-52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AVOID CASUAL DISCUSSION</a:t>
            </a:r>
          </a:p>
          <a:p>
            <a:pPr algn="ctr">
              <a:lnSpc>
                <a:spcPts val="2638"/>
              </a:lnSpc>
              <a:spcBef>
                <a:spcPct val="0"/>
              </a:spcBef>
            </a:pPr>
            <a:r>
              <a:rPr lang="en-US" sz="2638" spc="-52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 No hallway, lunchroom, group-text, or staff-room conversations about the student, family, allegations, or report.</a:t>
            </a:r>
          </a:p>
          <a:p>
            <a:pPr algn="ctr">
              <a:lnSpc>
                <a:spcPts val="2638"/>
              </a:lnSpc>
              <a:spcBef>
                <a:spcPct val="0"/>
              </a:spcBef>
            </a:pPr>
          </a:p>
          <a:p>
            <a:pPr algn="ctr">
              <a:lnSpc>
                <a:spcPts val="2638"/>
              </a:lnSpc>
              <a:spcBef>
                <a:spcPct val="0"/>
              </a:spcBef>
            </a:pPr>
            <a:r>
              <a:rPr lang="en-US" b="true" sz="2638" spc="-52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CONTINUE TO SUPPORT</a:t>
            </a:r>
          </a:p>
          <a:p>
            <a:pPr algn="ctr">
              <a:lnSpc>
                <a:spcPts val="2638"/>
              </a:lnSpc>
              <a:spcBef>
                <a:spcPct val="0"/>
              </a:spcBef>
            </a:pPr>
            <a:r>
              <a:rPr lang="en-US" sz="2638" spc="-52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 Treat the student normally. Maintain a safe, supportive environment without repeatedly questioning them or asking for updates.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813157"/>
            <a:ext cx="12039451" cy="1249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19"/>
              </a:lnSpc>
            </a:pPr>
            <a:r>
              <a:rPr lang="en-US" sz="10899" spc="-1089" b="true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remember your role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48595" y="3527901"/>
            <a:ext cx="12246859" cy="573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99"/>
              </a:lnSpc>
            </a:pPr>
            <a:r>
              <a:rPr lang="en-US" sz="3799" spc="-75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799" spc="-75" b="true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recognize.</a:t>
            </a:r>
          </a:p>
          <a:p>
            <a:pPr algn="l">
              <a:lnSpc>
                <a:spcPts val="3799"/>
              </a:lnSpc>
            </a:pPr>
            <a:r>
              <a:rPr lang="en-US" sz="3799" spc="-75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 Notice the signs. Trust reasonable concerns.</a:t>
            </a:r>
          </a:p>
          <a:p>
            <a:pPr algn="l">
              <a:lnSpc>
                <a:spcPts val="3799"/>
              </a:lnSpc>
            </a:pPr>
          </a:p>
          <a:p>
            <a:pPr algn="l">
              <a:lnSpc>
                <a:spcPts val="3799"/>
              </a:lnSpc>
            </a:pPr>
            <a:r>
              <a:rPr lang="en-US" sz="3799" spc="-75" b="true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respond.</a:t>
            </a:r>
          </a:p>
          <a:p>
            <a:pPr algn="l">
              <a:lnSpc>
                <a:spcPts val="3799"/>
              </a:lnSpc>
            </a:pPr>
            <a:r>
              <a:rPr lang="en-US" sz="3799" spc="-75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 Listen calmly. Don't interrogate or promise secrecy.</a:t>
            </a:r>
          </a:p>
          <a:p>
            <a:pPr algn="l">
              <a:lnSpc>
                <a:spcPts val="3799"/>
              </a:lnSpc>
            </a:pPr>
          </a:p>
          <a:p>
            <a:pPr algn="l">
              <a:lnSpc>
                <a:spcPts val="3799"/>
              </a:lnSpc>
            </a:pPr>
            <a:r>
              <a:rPr lang="en-US" sz="3799" spc="-75" b="true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report.</a:t>
            </a:r>
          </a:p>
          <a:p>
            <a:pPr algn="l">
              <a:lnSpc>
                <a:spcPts val="3799"/>
              </a:lnSpc>
            </a:pPr>
            <a:r>
              <a:rPr lang="en-US" sz="3799" spc="-75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 Act promptly. You are the mandated reporter.</a:t>
            </a:r>
          </a:p>
          <a:p>
            <a:pPr algn="l">
              <a:lnSpc>
                <a:spcPts val="3799"/>
              </a:lnSpc>
            </a:pPr>
          </a:p>
          <a:p>
            <a:pPr algn="l">
              <a:lnSpc>
                <a:spcPts val="3799"/>
              </a:lnSpc>
            </a:pPr>
            <a:r>
              <a:rPr lang="en-US" sz="3799" spc="-75" b="true">
                <a:solidFill>
                  <a:srgbClr val="1E1E1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support.</a:t>
            </a:r>
          </a:p>
          <a:p>
            <a:pPr algn="l">
              <a:lnSpc>
                <a:spcPts val="3799"/>
              </a:lnSpc>
            </a:pPr>
            <a:r>
              <a:rPr lang="en-US" sz="3799" spc="-75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 Protect privacy. Continue being a safe adult.</a:t>
            </a:r>
          </a:p>
          <a:p>
            <a:pPr algn="l">
              <a:lnSpc>
                <a:spcPts val="37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595454" y="9031605"/>
            <a:ext cx="3663846" cy="20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599" spc="-3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7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42223" y="1074087"/>
            <a:ext cx="317077" cy="149891"/>
          </a:xfrm>
          <a:custGeom>
            <a:avLst/>
            <a:gdLst/>
            <a:ahLst/>
            <a:cxnLst/>
            <a:rect r="r" b="b" t="t" l="l"/>
            <a:pathLst>
              <a:path h="149891" w="317077">
                <a:moveTo>
                  <a:pt x="0" y="0"/>
                </a:moveTo>
                <a:lnTo>
                  <a:pt x="317077" y="0"/>
                </a:lnTo>
                <a:lnTo>
                  <a:pt x="317077" y="149891"/>
                </a:lnTo>
                <a:lnTo>
                  <a:pt x="0" y="149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503587" y="7033558"/>
            <a:ext cx="2003885" cy="1612419"/>
          </a:xfrm>
          <a:custGeom>
            <a:avLst/>
            <a:gdLst/>
            <a:ahLst/>
            <a:cxnLst/>
            <a:rect r="r" b="b" t="t" l="l"/>
            <a:pathLst>
              <a:path h="1612419" w="2003885">
                <a:moveTo>
                  <a:pt x="0" y="0"/>
                </a:moveTo>
                <a:lnTo>
                  <a:pt x="2003885" y="0"/>
                </a:lnTo>
                <a:lnTo>
                  <a:pt x="2003885" y="1612419"/>
                </a:lnTo>
                <a:lnTo>
                  <a:pt x="0" y="1612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617526" y="6912083"/>
            <a:ext cx="1744850" cy="1855370"/>
          </a:xfrm>
          <a:custGeom>
            <a:avLst/>
            <a:gdLst/>
            <a:ahLst/>
            <a:cxnLst/>
            <a:rect r="r" b="b" t="t" l="l"/>
            <a:pathLst>
              <a:path h="1855370" w="1744850">
                <a:moveTo>
                  <a:pt x="0" y="0"/>
                </a:moveTo>
                <a:lnTo>
                  <a:pt x="1744850" y="0"/>
                </a:lnTo>
                <a:lnTo>
                  <a:pt x="1744850" y="1855369"/>
                </a:lnTo>
                <a:lnTo>
                  <a:pt x="0" y="18553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178" t="-23268" r="-251877" b="-1570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3444259"/>
            <a:ext cx="16230600" cy="3239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609"/>
              </a:lnSpc>
            </a:pPr>
            <a:r>
              <a:rPr lang="en-US" b="true" sz="28262" spc="-2826">
                <a:solidFill>
                  <a:srgbClr val="1E1E1E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thank you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194704" y="7821159"/>
            <a:ext cx="4941213" cy="656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9"/>
              </a:lnSpc>
            </a:pPr>
            <a:r>
              <a:rPr lang="en-US" sz="2599" spc="-5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Nikita Patrick-Thomas, NCC</a:t>
            </a:r>
          </a:p>
          <a:p>
            <a:pPr algn="ctr">
              <a:lnSpc>
                <a:spcPts val="2599"/>
              </a:lnSpc>
            </a:pPr>
            <a:r>
              <a:rPr lang="en-US" sz="2599" spc="-51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 Counselor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713736" y="8975725"/>
            <a:ext cx="2959488" cy="32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2499" spc="-4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Cell: 334-233-7855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805135" y="8936038"/>
            <a:ext cx="5330781" cy="320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9"/>
              </a:lnSpc>
            </a:pPr>
            <a:r>
              <a:rPr lang="en-US" sz="2499" spc="-49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npatrick@pikecountyschools.com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436916" y="8922703"/>
            <a:ext cx="3663846" cy="356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799" spc="-55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pchscounselor.com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DAHRWBXtCHs</dc:identifier>
  <dcterms:modified xsi:type="dcterms:W3CDTF">2011-08-01T06:04:30Z</dcterms:modified>
  <cp:revision>1</cp:revision>
  <dc:title>Black and Gray Minimalist Creative Portfolio Presentation</dc:title>
</cp:coreProperties>
</file>